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31"/>
  </p:notesMasterIdLst>
  <p:sldIdLst>
    <p:sldId id="256" r:id="rId3"/>
    <p:sldId id="435" r:id="rId4"/>
    <p:sldId id="378" r:id="rId5"/>
    <p:sldId id="365" r:id="rId6"/>
    <p:sldId id="401" r:id="rId7"/>
    <p:sldId id="408" r:id="rId8"/>
    <p:sldId id="402" r:id="rId9"/>
    <p:sldId id="465" r:id="rId10"/>
    <p:sldId id="405" r:id="rId11"/>
    <p:sldId id="481" r:id="rId12"/>
    <p:sldId id="483" r:id="rId13"/>
    <p:sldId id="411" r:id="rId14"/>
    <p:sldId id="410" r:id="rId15"/>
    <p:sldId id="436" r:id="rId16"/>
    <p:sldId id="480" r:id="rId17"/>
    <p:sldId id="412" r:id="rId18"/>
    <p:sldId id="372" r:id="rId19"/>
    <p:sldId id="433" r:id="rId20"/>
    <p:sldId id="373" r:id="rId21"/>
    <p:sldId id="434" r:id="rId22"/>
    <p:sldId id="495" r:id="rId23"/>
    <p:sldId id="484" r:id="rId24"/>
    <p:sldId id="485" r:id="rId25"/>
    <p:sldId id="486" r:id="rId26"/>
    <p:sldId id="487" r:id="rId27"/>
    <p:sldId id="488" r:id="rId28"/>
    <p:sldId id="489" r:id="rId29"/>
    <p:sldId id="276" r:id="rId30"/>
  </p:sldIdLst>
  <p:sldSz cx="9144000" cy="5143500" type="screen16x9"/>
  <p:notesSz cx="7102475" cy="93884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8"/>
    <a:srgbClr val="3A9E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2"/>
    <p:restoredTop sz="79983"/>
  </p:normalViewPr>
  <p:slideViewPr>
    <p:cSldViewPr snapToGrid="0">
      <p:cViewPr varScale="1">
        <p:scale>
          <a:sx n="102" d="100"/>
          <a:sy n="102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C:\Users\Roberto\Dropbox\Metis\LOL\DSBasic\Lesson%2010\Imag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C:\Users\Roberto\Dropbox\Metis\LOL\DSBasic\Lesson%2010\Image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c:spPr>
          <c:invertIfNegative val="0"/>
          <c:cat>
            <c:numRef>
              <c:f>Sheet1!$E$2:$E$12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Sheet1!$G$2:$G$12</c:f>
              <c:numCache>
                <c:formatCode>General</c:formatCode>
                <c:ptCount val="11"/>
                <c:pt idx="0">
                  <c:v>2.7777777777777776E-2</c:v>
                </c:pt>
                <c:pt idx="1">
                  <c:v>5.5555555555555552E-2</c:v>
                </c:pt>
                <c:pt idx="2">
                  <c:v>8.3333333333333329E-2</c:v>
                </c:pt>
                <c:pt idx="3">
                  <c:v>0.1111111111111111</c:v>
                </c:pt>
                <c:pt idx="4">
                  <c:v>0.1388888888888889</c:v>
                </c:pt>
                <c:pt idx="5">
                  <c:v>0.16666666666666666</c:v>
                </c:pt>
                <c:pt idx="6">
                  <c:v>0.1388888888888889</c:v>
                </c:pt>
                <c:pt idx="7">
                  <c:v>0.1111111111111111</c:v>
                </c:pt>
                <c:pt idx="8">
                  <c:v>8.3333333333333329E-2</c:v>
                </c:pt>
                <c:pt idx="9">
                  <c:v>5.5555555555555552E-2</c:v>
                </c:pt>
                <c:pt idx="10">
                  <c:v>2.7777777777777776E-2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2-484B-B7E5-E34AD663C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4439936"/>
        <c:axId val="554441576"/>
      </c:barChart>
      <c:catAx>
        <c:axId val="554439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Dies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441576"/>
        <c:crosses val="autoZero"/>
        <c:auto val="1"/>
        <c:lblAlgn val="ctr"/>
        <c:lblOffset val="100"/>
        <c:tickMarkSkip val="1"/>
        <c:noMultiLvlLbl val="0"/>
      </c:catAx>
      <c:valAx>
        <c:axId val="5544415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PMF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43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c:spPr>
          <c:invertIfNegative val="0"/>
          <c:cat>
            <c:numRef>
              <c:f>Sheet1!$E$2:$E$12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Sheet1!$H$2:$H$12</c:f>
              <c:numCache>
                <c:formatCode>General</c:formatCode>
                <c:ptCount val="11"/>
                <c:pt idx="0">
                  <c:v>2.7777777777777776E-2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0.27777777777777779</c:v>
                </c:pt>
                <c:pt idx="4">
                  <c:v>0.41666666666666669</c:v>
                </c:pt>
                <c:pt idx="5">
                  <c:v>0.58333333333333337</c:v>
                </c:pt>
                <c:pt idx="6">
                  <c:v>0.72222222222222232</c:v>
                </c:pt>
                <c:pt idx="7">
                  <c:v>0.83333333333333348</c:v>
                </c:pt>
                <c:pt idx="8">
                  <c:v>0.91666666666666685</c:v>
                </c:pt>
                <c:pt idx="9">
                  <c:v>0.97222222222222243</c:v>
                </c:pt>
                <c:pt idx="10">
                  <c:v>1.0000000000000002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BC-4725-B501-F61BA470D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4453712"/>
        <c:axId val="554454368"/>
      </c:barChart>
      <c:catAx>
        <c:axId val="554453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Dies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454368"/>
        <c:crosses val="autoZero"/>
        <c:auto val="1"/>
        <c:lblAlgn val="ctr"/>
        <c:lblOffset val="100"/>
        <c:noMultiLvlLbl val="0"/>
      </c:catAx>
      <c:valAx>
        <c:axId val="554454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45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'Problem 10'!$F$2:$F$11</c:f>
              <c:numCache>
                <c:formatCode>General</c:formatCode>
                <c:ptCount val="10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</c:numCache>
            </c:numRef>
          </c:cat>
          <c:val>
            <c:numRef>
              <c:f>'Problem 10'!$H$2:$H$11</c:f>
              <c:numCache>
                <c:formatCode>0.00</c:formatCode>
                <c:ptCount val="10"/>
                <c:pt idx="0">
                  <c:v>1.5625E-2</c:v>
                </c:pt>
                <c:pt idx="1">
                  <c:v>4.6875E-2</c:v>
                </c:pt>
                <c:pt idx="2">
                  <c:v>9.375E-2</c:v>
                </c:pt>
                <c:pt idx="3">
                  <c:v>0.15625</c:v>
                </c:pt>
                <c:pt idx="4">
                  <c:v>0.1875</c:v>
                </c:pt>
                <c:pt idx="5">
                  <c:v>0.1875</c:v>
                </c:pt>
                <c:pt idx="6">
                  <c:v>0.15625</c:v>
                </c:pt>
                <c:pt idx="7">
                  <c:v>9.375E-2</c:v>
                </c:pt>
                <c:pt idx="8">
                  <c:v>4.6875E-2</c:v>
                </c:pt>
                <c:pt idx="9">
                  <c:v>1.5625E-2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F5-406A-A915-8EDBE8E505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44895056"/>
        <c:axId val="544900304"/>
      </c:barChart>
      <c:catAx>
        <c:axId val="544895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Dies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900304"/>
        <c:crosses val="autoZero"/>
        <c:auto val="1"/>
        <c:lblAlgn val="ctr"/>
        <c:lblOffset val="100"/>
        <c:noMultiLvlLbl val="0"/>
      </c:catAx>
      <c:valAx>
        <c:axId val="5449003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PMF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89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'Problem 10'!$F$2:$F$11</c:f>
              <c:numCache>
                <c:formatCode>General</c:formatCode>
                <c:ptCount val="10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</c:numCache>
            </c:numRef>
          </c:cat>
          <c:val>
            <c:numRef>
              <c:f>'Problem 10'!$I$2:$I$11</c:f>
              <c:numCache>
                <c:formatCode>0.00</c:formatCode>
                <c:ptCount val="10"/>
                <c:pt idx="0">
                  <c:v>1.5625E-2</c:v>
                </c:pt>
                <c:pt idx="1">
                  <c:v>6.25E-2</c:v>
                </c:pt>
                <c:pt idx="2">
                  <c:v>0.15625</c:v>
                </c:pt>
                <c:pt idx="3">
                  <c:v>0.3125</c:v>
                </c:pt>
                <c:pt idx="4">
                  <c:v>0.5</c:v>
                </c:pt>
                <c:pt idx="5">
                  <c:v>0.6875</c:v>
                </c:pt>
                <c:pt idx="6">
                  <c:v>0.84375</c:v>
                </c:pt>
                <c:pt idx="7">
                  <c:v>0.9375</c:v>
                </c:pt>
                <c:pt idx="8">
                  <c:v>0.984375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07-45CD-9952-638EE7C06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4267640"/>
        <c:axId val="404264032"/>
      </c:barChart>
      <c:catAx>
        <c:axId val="404267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 of Dies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264032"/>
        <c:crosses val="autoZero"/>
        <c:auto val="1"/>
        <c:lblAlgn val="ctr"/>
        <c:lblOffset val="100"/>
        <c:noMultiLvlLbl val="0"/>
      </c:catAx>
      <c:valAx>
        <c:axId val="40426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267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  <a:ln w="19050">
              <a:noFill/>
            </a:ln>
            <a:effectLst/>
          </c:spPr>
          <c:invertIfNegative val="0"/>
          <c:dPt>
            <c:idx val="22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28-4D77-B870-7735FE664577}"/>
              </c:ext>
            </c:extLst>
          </c:dPt>
          <c:dLbls>
            <c:dLbl>
              <c:idx val="2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E28-4D77-B870-7735FE6645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Sheet3!$A$2:$A$57</c:f>
              <c:numCache>
                <c:formatCode>General</c:formatCode>
                <c:ptCount val="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Sheet3!$D$2:$D$57</c:f>
              <c:numCache>
                <c:formatCode>0.000</c:formatCode>
                <c:ptCount val="56"/>
                <c:pt idx="0">
                  <c:v>0</c:v>
                </c:pt>
                <c:pt idx="1">
                  <c:v>2.739726027397249E-3</c:v>
                </c:pt>
                <c:pt idx="2">
                  <c:v>8.2041658847813448E-3</c:v>
                </c:pt>
                <c:pt idx="3">
                  <c:v>1.6355912466550215E-2</c:v>
                </c:pt>
                <c:pt idx="4">
                  <c:v>2.7135573699793469E-2</c:v>
                </c:pt>
                <c:pt idx="5">
                  <c:v>4.0462483649111425E-2</c:v>
                </c:pt>
                <c:pt idx="6">
                  <c:v>5.6235703095975365E-2</c:v>
                </c:pt>
                <c:pt idx="7">
                  <c:v>7.4335292351669024E-2</c:v>
                </c:pt>
                <c:pt idx="8">
                  <c:v>9.4623833889166731E-2</c:v>
                </c:pt>
                <c:pt idx="9">
                  <c:v>0.11694817771107768</c:v>
                </c:pt>
                <c:pt idx="10">
                  <c:v>0.14114137832173312</c:v>
                </c:pt>
                <c:pt idx="11">
                  <c:v>0.16702478883806449</c:v>
                </c:pt>
                <c:pt idx="12">
                  <c:v>0.19441027523242949</c:v>
                </c:pt>
                <c:pt idx="13">
                  <c:v>0.22310251200497311</c:v>
                </c:pt>
                <c:pt idx="14">
                  <c:v>0.25290131976368646</c:v>
                </c:pt>
                <c:pt idx="15">
                  <c:v>0.28360400525285012</c:v>
                </c:pt>
                <c:pt idx="16">
                  <c:v>0.31500766529656088</c:v>
                </c:pt>
                <c:pt idx="17">
                  <c:v>0.34691141787178958</c:v>
                </c:pt>
                <c:pt idx="18">
                  <c:v>0.37911852603153695</c:v>
                </c:pt>
                <c:pt idx="19">
                  <c:v>0.41143838358058027</c:v>
                </c:pt>
                <c:pt idx="20">
                  <c:v>0.443688335165206</c:v>
                </c:pt>
                <c:pt idx="21">
                  <c:v>0.4756953076625503</c:v>
                </c:pt>
                <c:pt idx="22">
                  <c:v>0.50729723432398566</c:v>
                </c:pt>
                <c:pt idx="23">
                  <c:v>0.538344257914529</c:v>
                </c:pt>
                <c:pt idx="24">
                  <c:v>0.56869970396946401</c:v>
                </c:pt>
                <c:pt idx="25">
                  <c:v>0.59824082013593904</c:v>
                </c:pt>
                <c:pt idx="26">
                  <c:v>0.62685928226324206</c:v>
                </c:pt>
                <c:pt idx="27">
                  <c:v>0.65446147234239949</c:v>
                </c:pt>
                <c:pt idx="28">
                  <c:v>0.68096853747777708</c:v>
                </c:pt>
                <c:pt idx="29">
                  <c:v>0.70631624271926885</c:v>
                </c:pt>
                <c:pt idx="30">
                  <c:v>0.73045463372864394</c:v>
                </c:pt>
                <c:pt idx="31">
                  <c:v>0.75334752785032078</c:v>
                </c:pt>
                <c:pt idx="32">
                  <c:v>0.77497185417577208</c:v>
                </c:pt>
                <c:pt idx="33">
                  <c:v>0.79531686462015427</c:v>
                </c:pt>
                <c:pt idx="34">
                  <c:v>0.81438323887471531</c:v>
                </c:pt>
                <c:pt idx="35">
                  <c:v>0.83218210637987955</c:v>
                </c:pt>
                <c:pt idx="36">
                  <c:v>0.84873400821638456</c:v>
                </c:pt>
                <c:pt idx="37">
                  <c:v>0.86406782108212099</c:v>
                </c:pt>
                <c:pt idx="38">
                  <c:v>0.87821966436672205</c:v>
                </c:pt>
                <c:pt idx="39">
                  <c:v>0.89123180981794903</c:v>
                </c:pt>
                <c:pt idx="40">
                  <c:v>0.90315161148173539</c:v>
                </c:pt>
                <c:pt idx="41">
                  <c:v>0.91403047156186923</c:v>
                </c:pt>
                <c:pt idx="42">
                  <c:v>0.92392285565611987</c:v>
                </c:pt>
                <c:pt idx="43">
                  <c:v>0.93288536855142634</c:v>
                </c:pt>
                <c:pt idx="44">
                  <c:v>0.94097589946577498</c:v>
                </c:pt>
                <c:pt idx="45">
                  <c:v>0.94825284336725479</c:v>
                </c:pt>
                <c:pt idx="46">
                  <c:v>0.9547744028332994</c:v>
                </c:pt>
                <c:pt idx="47">
                  <c:v>0.9605979728794225</c:v>
                </c:pt>
                <c:pt idx="48">
                  <c:v>0.96577960932267648</c:v>
                </c:pt>
                <c:pt idx="49">
                  <c:v>0.97037357957798842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28-4D77-B870-7735FE664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2782144"/>
        <c:axId val="552782472"/>
      </c:barChart>
      <c:catAx>
        <c:axId val="552782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782472"/>
        <c:crosses val="autoZero"/>
        <c:auto val="1"/>
        <c:lblAlgn val="ctr"/>
        <c:lblOffset val="100"/>
        <c:noMultiLvlLbl val="0"/>
      </c:catAx>
      <c:valAx>
        <c:axId val="552782472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782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lIns="94213" tIns="94213" rIns="94213" bIns="94213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02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90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31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71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822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981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499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8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643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56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960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4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59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619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11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233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7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784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491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6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1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65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539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r>
              <a:rPr lang="en-CA" dirty="0"/>
              <a:t>Notice the RV</a:t>
            </a:r>
            <a:r>
              <a:rPr lang="en-CA" baseline="0" dirty="0"/>
              <a:t> here is actually the sum of 2 RVs (X - first roll, Y – first roll), so we can consider this being Z = X + Y and we know that the sum of 2 RVs is also a RV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65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57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lIns="94213" tIns="94213" rIns="94213" bIns="94213" anchor="t" anchorCtr="0">
            <a:noAutofit/>
          </a:bodyPr>
          <a:lstStyle/>
          <a:p>
            <a:pPr marL="176679" indent="-176679" defTabSz="942289"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24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601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173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8438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2732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335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0186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26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6648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108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3950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189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031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0.png"/><Relationship Id="rId4" Type="http://schemas.openxmlformats.org/officeDocument/2006/relationships/image" Target="../media/image3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904350" y="1790700"/>
            <a:ext cx="50334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5000" b="1" dirty="0">
                <a:latin typeface="+mj-lt"/>
                <a:ea typeface="Proxima Nova"/>
                <a:cs typeface="Proxima Nova"/>
                <a:sym typeface="Proxima Nova"/>
              </a:rPr>
              <a:t>Lesson 4:</a:t>
            </a:r>
            <a:endParaRPr lang="en" sz="5000" b="1" dirty="0">
              <a:latin typeface="+mj-lt"/>
              <a:ea typeface="Proxima Nova"/>
              <a:cs typeface="Proxima Nova"/>
              <a:sym typeface="Proxima Nova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-US" sz="4000" b="1" dirty="0">
                <a:solidFill>
                  <a:srgbClr val="235F83"/>
                </a:solidFill>
                <a:latin typeface="+mj-lt"/>
                <a:ea typeface="Proxima Nova"/>
                <a:cs typeface="Proxima Nova"/>
                <a:sym typeface="Proxima Nova"/>
              </a:rPr>
              <a:t>Random Variables</a:t>
            </a:r>
            <a:endParaRPr lang="en" sz="4000" b="1" dirty="0">
              <a:solidFill>
                <a:srgbClr val="235F83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Shape 55" descr="met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hape 56"/>
          <p:cNvCxnSpPr/>
          <p:nvPr/>
        </p:nvCxnSpPr>
        <p:spPr>
          <a:xfrm>
            <a:off x="2856050" y="3622000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57"/>
          <p:cNvCxnSpPr/>
          <p:nvPr/>
        </p:nvCxnSpPr>
        <p:spPr>
          <a:xfrm>
            <a:off x="2856050" y="1521475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1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84"/>
          <p:cNvSpPr txBox="1">
            <a:spLocks noGrp="1"/>
          </p:cNvSpPr>
          <p:nvPr>
            <p:ph type="body" idx="1"/>
          </p:nvPr>
        </p:nvSpPr>
        <p:spPr>
          <a:xfrm>
            <a:off x="500557" y="2838569"/>
            <a:ext cx="8520600" cy="12716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>
              <a:spcAft>
                <a:spcPts val="0"/>
              </a:spcAft>
              <a:buClr>
                <a:srgbClr val="434343"/>
              </a:buClr>
            </a:pPr>
            <a:endParaRPr lang="en-US" sz="2000" dirty="0">
              <a:solidFill>
                <a:schemeClr val="bg1"/>
              </a:solidFill>
              <a:ea typeface="Proxima Nova"/>
              <a:cs typeface="Proxima Nova"/>
              <a:sym typeface="Proxima Nova"/>
            </a:endParaRPr>
          </a:p>
          <a:p>
            <a:pPr marL="76200">
              <a:spcAft>
                <a:spcPts val="0"/>
              </a:spcAft>
              <a:buClr>
                <a:srgbClr val="434343"/>
              </a:buClr>
            </a:pPr>
            <a:endParaRPr lang="en-US" sz="2400" dirty="0">
              <a:solidFill>
                <a:schemeClr val="bg1"/>
              </a:solidFill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6813" y="1128312"/>
            <a:ext cx="8114097" cy="3207200"/>
            <a:chOff x="1270535" y="3099335"/>
            <a:chExt cx="7122694" cy="1600270"/>
          </a:xfrm>
          <a:solidFill>
            <a:schemeClr val="tx1">
              <a:lumMod val="9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1270535" y="3099335"/>
              <a:ext cx="7122694" cy="262665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Problem 1: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6813" y="1668735"/>
            <a:ext cx="7837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Assume you have a 4-sided die (S={1,2,3,4}), that is thrown three times.  </a:t>
            </a:r>
            <a:endParaRPr lang="en-US" sz="1800" dirty="0">
              <a:solidFill>
                <a:schemeClr val="bg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Draw the PMF and CDF for the sum of the 3 dies. What is the most likely outcome?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What is the probability for the sum of the three dies to be a 10 or higher?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Image result for three sided pyramid">
            <a:extLst>
              <a:ext uri="{FF2B5EF4-FFF2-40B4-BE49-F238E27FC236}">
                <a16:creationId xmlns:a16="http://schemas.microsoft.com/office/drawing/2014/main" id="{FA285069-EF37-43FF-8F37-6505FE91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86" y="2951217"/>
            <a:ext cx="1271647" cy="127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94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1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84"/>
          <p:cNvSpPr txBox="1">
            <a:spLocks noGrp="1"/>
          </p:cNvSpPr>
          <p:nvPr>
            <p:ph type="body" idx="1"/>
          </p:nvPr>
        </p:nvSpPr>
        <p:spPr>
          <a:xfrm>
            <a:off x="500557" y="2838569"/>
            <a:ext cx="8520600" cy="12716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>
              <a:spcAft>
                <a:spcPts val="0"/>
              </a:spcAft>
              <a:buClr>
                <a:srgbClr val="434343"/>
              </a:buClr>
            </a:pPr>
            <a:endParaRPr lang="en-US" sz="2000" dirty="0">
              <a:solidFill>
                <a:schemeClr val="bg1"/>
              </a:solidFill>
              <a:ea typeface="Proxima Nova"/>
              <a:cs typeface="Proxima Nova"/>
              <a:sym typeface="Proxima Nova"/>
            </a:endParaRPr>
          </a:p>
          <a:p>
            <a:pPr marL="76200">
              <a:spcAft>
                <a:spcPts val="0"/>
              </a:spcAft>
              <a:buClr>
                <a:srgbClr val="434343"/>
              </a:buClr>
            </a:pPr>
            <a:endParaRPr lang="en-US" sz="2400" dirty="0">
              <a:solidFill>
                <a:schemeClr val="bg1"/>
              </a:solidFill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6813" y="1159844"/>
            <a:ext cx="8114097" cy="3678847"/>
            <a:chOff x="1270535" y="3099335"/>
            <a:chExt cx="7122694" cy="1600270"/>
          </a:xfrm>
          <a:solidFill>
            <a:schemeClr val="tx1">
              <a:lumMod val="9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1270535" y="3099335"/>
              <a:ext cx="7122694" cy="262665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Solution 1:</a:t>
              </a: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BE7FC30-6143-4DDF-B1F0-8DD4E04A4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30233"/>
              </p:ext>
            </p:extLst>
          </p:nvPr>
        </p:nvGraphicFramePr>
        <p:xfrm>
          <a:off x="510717" y="1779809"/>
          <a:ext cx="381304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A7DEE02-84D3-458E-A782-B30FA61B4A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533069"/>
              </p:ext>
            </p:extLst>
          </p:nvPr>
        </p:nvGraphicFramePr>
        <p:xfrm>
          <a:off x="4807174" y="1774000"/>
          <a:ext cx="381304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2C96E4-B94E-4629-B097-193338F630A3}"/>
                  </a:ext>
                </a:extLst>
              </p:cNvPr>
              <p:cNvSpPr txBox="1"/>
              <p:nvPr/>
            </p:nvSpPr>
            <p:spPr>
              <a:xfrm>
                <a:off x="734333" y="3929659"/>
                <a:ext cx="81456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Most likely outcome is a 7 or 8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CA" i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(10,11,12) = 1-CDF(9) = 1-0.84 = 0.16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2C96E4-B94E-4629-B097-193338F63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3" y="3929659"/>
                <a:ext cx="8145681" cy="523220"/>
              </a:xfrm>
              <a:prstGeom prst="rect">
                <a:avLst/>
              </a:prstGeom>
              <a:blipFill>
                <a:blip r:embed="rId6"/>
                <a:stretch>
                  <a:fillRect l="-15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4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Probability Density Functions 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340035" y="1246131"/>
            <a:ext cx="8231262" cy="1902910"/>
            <a:chOff x="521849" y="1967561"/>
            <a:chExt cx="8114097" cy="1014081"/>
          </a:xfrm>
        </p:grpSpPr>
        <p:sp>
          <p:nvSpPr>
            <p:cNvPr id="29" name="Rounded Rectangle 28"/>
            <p:cNvSpPr/>
            <p:nvPr/>
          </p:nvSpPr>
          <p:spPr>
            <a:xfrm>
              <a:off x="521849" y="1967562"/>
              <a:ext cx="8114097" cy="1014080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>
              <a:off x="521849" y="1967561"/>
              <a:ext cx="8114097" cy="232431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Definition (1):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2518" y="1636484"/>
                <a:ext cx="79985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PDF </a:t>
                </a:r>
                <a:r>
                  <a:rPr lang="en-CA" dirty="0"/>
                  <a:t>is a function for continuous random variables, whose value at any given sample range can be interpreted as a relative likelihood that the value of the random value would equal that sample range. The (informal) formulation of the </a:t>
                </a:r>
                <a:r>
                  <a:rPr lang="en-CA" b="1" dirty="0"/>
                  <a:t>pdf </a:t>
                </a:r>
                <a:r>
                  <a:rPr lang="en-CA" dirty="0"/>
                  <a:t>is: </a:t>
                </a:r>
              </a:p>
              <a:p>
                <a:endParaRPr lang="en-CA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  <m:sub>
                        <m: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𝑑𝑥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≤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≤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𝑑𝑥</m:t>
                    </m:r>
                    <m:r>
                      <a:rPr lang="en-CA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dirty="0"/>
                  <a:t>In the continuous case we measure </a:t>
                </a:r>
                <a:r>
                  <a:rPr lang="en-US" b="1" dirty="0"/>
                  <a:t>Density </a:t>
                </a:r>
                <a:r>
                  <a:rPr lang="en-US" dirty="0"/>
                  <a:t>(probability/unit of length) and NOT probability directly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8" y="1636484"/>
                <a:ext cx="7998594" cy="1477328"/>
              </a:xfrm>
              <a:prstGeom prst="rect">
                <a:avLst/>
              </a:prstGeom>
              <a:blipFill>
                <a:blip r:embed="rId4"/>
                <a:stretch>
                  <a:fillRect l="-229" t="-412" r="-76" b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25867" y="3189087"/>
            <a:ext cx="8259597" cy="1867729"/>
            <a:chOff x="1270535" y="3099333"/>
            <a:chExt cx="7122694" cy="1600272"/>
          </a:xfrm>
          <a:solidFill>
            <a:schemeClr val="tx1">
              <a:lumMod val="9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1270535" y="3099333"/>
              <a:ext cx="7122694" cy="349344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Definition (2):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6368" y="3778310"/>
                <a:ext cx="7998593" cy="1081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calculate the probability of any range of x values, the area under the curve must be calculated as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600" i="1">
                              <a:latin typeface="Cambria Math" charset="0"/>
                            </a:rPr>
                            <m:t>𝑎</m:t>
                          </m:r>
                          <m:r>
                            <a:rPr lang="en-CA" sz="1600" i="1">
                              <a:latin typeface="Cambria Math" charset="0"/>
                            </a:rPr>
                            <m:t> ≤</m:t>
                          </m:r>
                          <m:r>
                            <a:rPr lang="en-CA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CA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≤</m:t>
                          </m:r>
                          <m:r>
                            <a:rPr lang="en-CA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CA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nary>
                        <m:naryPr>
                          <m:ctrlPr>
                            <a:rPr lang="en-CA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en-CA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CA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en-CA" sz="16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68" y="3778310"/>
                <a:ext cx="7998593" cy="1081706"/>
              </a:xfrm>
              <a:prstGeom prst="rect">
                <a:avLst/>
              </a:prstGeom>
              <a:blipFill rotWithShape="0">
                <a:blip r:embed="rId5"/>
                <a:stretch>
                  <a:fillRect l="-229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68" y="4133389"/>
            <a:ext cx="2625433" cy="8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8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Cumulative Distribution Functions 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/>
          <p:cNvGrpSpPr/>
          <p:nvPr/>
        </p:nvGrpSpPr>
        <p:grpSpPr>
          <a:xfrm>
            <a:off x="354000" y="1048726"/>
            <a:ext cx="8436000" cy="2053708"/>
            <a:chOff x="1270535" y="3099332"/>
            <a:chExt cx="7122694" cy="1600273"/>
          </a:xfrm>
          <a:solidFill>
            <a:schemeClr val="tx1">
              <a:lumMod val="9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 Same Side Corner Rectangle 33"/>
            <p:cNvSpPr/>
            <p:nvPr/>
          </p:nvSpPr>
          <p:spPr>
            <a:xfrm>
              <a:off x="1270535" y="3099332"/>
              <a:ext cx="7122694" cy="288584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Definition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88180" y="1530001"/>
                <a:ext cx="8232307" cy="1917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For Continuous Random Variables, we can no longer simply add probabilities in a cumulative fashion to develop the Cumulative Distribution Functions. Instead, we have to calculate the area under the curve from negative infinity to our desired point. Thus, for a Continuous Random Variable X, we have: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CA" sz="1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𝐹</m:t>
                          </m:r>
                        </m:e>
                        <m:sub>
                          <m:r>
                            <a:rPr lang="en-CA" sz="1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CA" sz="16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16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1600" i="1">
                          <a:solidFill>
                            <a:schemeClr val="bg1"/>
                          </a:solidFill>
                          <a:latin typeface="Cambria Math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lang="en-CA" sz="1600" b="0" i="1" smtClean="0">
                          <a:solidFill>
                            <a:schemeClr val="bg1"/>
                          </a:solidFill>
                          <a:latin typeface="Cambria Math" charset="0"/>
                          <a:ea typeface="Proxima Nova"/>
                          <a:cs typeface="Proxima Nova"/>
                          <a:sym typeface="Proxima Nova"/>
                        </a:rPr>
                        <m:t> </m:t>
                      </m:r>
                      <m:nary>
                        <m:naryPr>
                          <m:ctrlPr>
                            <a:rPr lang="en-CA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−</m:t>
                          </m:r>
                          <m:r>
                            <a:rPr lang="en-CA" sz="1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  <m:t>∞</m:t>
                          </m:r>
                        </m:sub>
                        <m:sup>
                          <m:r>
                            <a:rPr lang="en-CA" sz="1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𝑥</m:t>
                          </m:r>
                        </m:sup>
                        <m:e>
                          <m:r>
                            <a:rPr lang="en-CA" sz="1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dPr>
                            <m:e>
                              <m:r>
                                <a:rPr lang="en-CA" sz="16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1530001"/>
                <a:ext cx="8232307" cy="1917063"/>
              </a:xfrm>
              <a:prstGeom prst="rect">
                <a:avLst/>
              </a:prstGeom>
              <a:blipFill>
                <a:blip r:embed="rId4"/>
                <a:stretch>
                  <a:fillRect l="-154" t="-17881" b="-40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41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Continuous RV and Distribution Functions 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54000" y="1109676"/>
            <a:ext cx="8527499" cy="3947140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1270535" y="3099334"/>
              <a:ext cx="7122694" cy="287048"/>
            </a:xfrm>
            <a:prstGeom prst="round2Same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Example 17: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638" y="1977968"/>
            <a:ext cx="4336173" cy="29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9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2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668329"/>
            <a:ext cx="8478301" cy="1709463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Problem 2: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/>
              <p:nvPr/>
            </p:nvSpPr>
            <p:spPr>
              <a:xfrm>
                <a:off x="488180" y="2043606"/>
                <a:ext cx="8145681" cy="12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have a Continuous Random Variable X with the following Probability Density Function: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CA" b="0" i="1" smtClean="0"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CA" b="0" i="1" dirty="0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≤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0.2 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0&lt;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≤5,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0 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&gt;5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what is the probability of randomly selecting a value less than 4?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2043606"/>
                <a:ext cx="8145681" cy="1211037"/>
              </a:xfrm>
              <a:prstGeom prst="rect">
                <a:avLst/>
              </a:prstGeom>
              <a:blipFill>
                <a:blip r:embed="rId4"/>
                <a:stretch>
                  <a:fillRect l="-225" t="-1005" b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3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16075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2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363020" y="1209002"/>
            <a:ext cx="8231263" cy="3454213"/>
            <a:chOff x="1270535" y="3099335"/>
            <a:chExt cx="7122694" cy="1600270"/>
          </a:xfrm>
          <a:solidFill>
            <a:schemeClr val="tx1">
              <a:lumMod val="95000"/>
            </a:schemeClr>
          </a:solidFill>
        </p:grpSpPr>
        <p:sp>
          <p:nvSpPr>
            <p:cNvPr id="19" name="Rounded Rectangle 18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1270535" y="3099335"/>
              <a:ext cx="7122694" cy="220252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Solution 2: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8265" y="1771048"/>
                <a:ext cx="7834964" cy="739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lang="en-CA" sz="1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𝐹</m:t>
                          </m:r>
                        </m:e>
                        <m:sub>
                          <m:r>
                            <a:rPr lang="en-CA" sz="1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4</m:t>
                          </m:r>
                        </m:e>
                      </m:d>
                      <m:r>
                        <a:rPr lang="en-CA" sz="1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Proxima Nova"/>
                          <a:cs typeface="Proxima Nova"/>
                          <a:sym typeface="Proxima Nova"/>
                        </a:rPr>
                        <m:t>= </m:t>
                      </m:r>
                      <m:nary>
                        <m:naryPr>
                          <m:ctrlP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−</m:t>
                          </m:r>
                          <m: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  <m:t>∞</m:t>
                          </m:r>
                        </m:sub>
                        <m:sup>
                          <m: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sSubPr>
                            <m:e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𝑥</m:t>
                              </m:r>
                            </m:e>
                          </m:d>
                          <m: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𝑑𝑥</m:t>
                          </m:r>
                          <m:r>
                            <a:rPr lang="en-CA" sz="1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= </m:t>
                          </m:r>
                          <m:nary>
                            <m:naryPr>
                              <m:ctrlP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0.2</m:t>
                              </m:r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𝑑𝑥</m:t>
                              </m:r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= </m:t>
                              </m:r>
                              <m:sSubSup>
                                <m:sSubSupPr>
                                  <m:ctrlP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  <m:t>[0.2</m:t>
                                  </m:r>
                                  <m: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  <m:t>𝑥</m:t>
                                  </m:r>
                                  <m: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=0.2</m:t>
                              </m:r>
                              <m:d>
                                <m:dPr>
                                  <m:ctrlP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</m:ctrlPr>
                                </m:dPr>
                                <m:e>
                                  <m:r>
                                    <a:rPr lang="en-CA" sz="1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Proxima Nova"/>
                                      <a:cs typeface="Proxima Nova"/>
                                      <a:sym typeface="Proxima Nova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CA" sz="1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Proxima Nova"/>
                                  <a:cs typeface="Proxima Nova"/>
                                  <a:sym typeface="Proxima Nova"/>
                                </a:rPr>
                                <m:t>=0.8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65" y="1771048"/>
                <a:ext cx="7834964" cy="739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4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8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METIS-BLACK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699" y="1679501"/>
            <a:ext cx="8520600" cy="122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Common Discrete Distributions</a:t>
            </a:r>
            <a:endParaRPr lang="en" sz="4800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" name="Shape 6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6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6" name="Shape 66" descr="metis-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62" y="4072650"/>
            <a:ext cx="802075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67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909191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Discrete Distributions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491041" y="1543731"/>
            <a:ext cx="802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434343"/>
              </a:buClr>
            </a:pPr>
            <a:r>
              <a:rPr lang="en-CA" sz="12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610" y="1372946"/>
            <a:ext cx="7998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Common Discrete Distributions: </a:t>
            </a:r>
          </a:p>
          <a:p>
            <a:endParaRPr lang="en-CA" b="1" dirty="0"/>
          </a:p>
          <a:p>
            <a:pPr marL="342900" indent="-342900">
              <a:buAutoNum type="arabicPeriod"/>
            </a:pPr>
            <a:r>
              <a:rPr lang="en-CA" dirty="0"/>
              <a:t>Bernoulli Distribution </a:t>
            </a:r>
          </a:p>
          <a:p>
            <a:pPr marL="342900" indent="-342900">
              <a:buAutoNum type="arabicPeriod"/>
            </a:pPr>
            <a:r>
              <a:rPr lang="en-CA" dirty="0"/>
              <a:t>Binomial Distribution </a:t>
            </a:r>
          </a:p>
          <a:p>
            <a:pPr marL="342900" indent="-342900">
              <a:buAutoNum type="arabicPeriod"/>
            </a:pPr>
            <a:r>
              <a:rPr lang="en-CA" dirty="0"/>
              <a:t>Poisson Distribution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44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8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METIS-BLACK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699" y="1679501"/>
            <a:ext cx="8520600" cy="122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Common Continuous Distributions</a:t>
            </a:r>
            <a:endParaRPr lang="en" sz="4800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" name="Shape 6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6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6" name="Shape 66" descr="metis-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62" y="4072650"/>
            <a:ext cx="802075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03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8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METIS-BLACK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Introduction</a:t>
            </a:r>
            <a:endParaRPr lang="en" sz="6000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" name="Shape 6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6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6" name="Shape 66" descr="metis-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62" y="4072650"/>
            <a:ext cx="802075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098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909191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Continuous Distributions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491041" y="1543731"/>
            <a:ext cx="802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434343"/>
              </a:buClr>
            </a:pPr>
            <a:r>
              <a:rPr lang="en-CA" sz="12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610" y="1372946"/>
            <a:ext cx="79985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Common Continuous Distributions: </a:t>
            </a:r>
          </a:p>
          <a:p>
            <a:endParaRPr lang="en-CA" b="1" dirty="0"/>
          </a:p>
          <a:p>
            <a:pPr marL="342900" indent="-342900">
              <a:buAutoNum type="arabicPeriod"/>
            </a:pPr>
            <a:r>
              <a:rPr lang="en-CA" dirty="0"/>
              <a:t>Exponential Distribution</a:t>
            </a:r>
          </a:p>
          <a:p>
            <a:pPr marL="342900" indent="-342900">
              <a:buAutoNum type="arabicPeriod"/>
            </a:pPr>
            <a:r>
              <a:rPr lang="en-CA" dirty="0"/>
              <a:t>Gamma Distribution </a:t>
            </a:r>
          </a:p>
          <a:p>
            <a:pPr marL="342900" indent="-342900">
              <a:buAutoNum type="arabicPeriod"/>
            </a:pPr>
            <a:r>
              <a:rPr lang="en-CA" dirty="0"/>
              <a:t>Chi-Squared Distribution </a:t>
            </a:r>
          </a:p>
          <a:p>
            <a:pPr marL="342900" indent="-342900">
              <a:buAutoNum type="arabicPeriod"/>
            </a:pPr>
            <a:r>
              <a:rPr lang="en-CA" dirty="0"/>
              <a:t>Normal (Gaussian) Distribution </a:t>
            </a:r>
          </a:p>
          <a:p>
            <a:pPr marL="342900" indent="-342900">
              <a:buAutoNum type="arabicPeriod"/>
            </a:pPr>
            <a:r>
              <a:rPr lang="en-CA" dirty="0"/>
              <a:t>Log-Normal Distribution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6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8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METIS-BLACK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699" y="1679501"/>
            <a:ext cx="8520600" cy="122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5400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More Problems</a:t>
            </a:r>
            <a:endParaRPr lang="en" sz="5400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" name="Shape 6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6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6" name="Shape 66" descr="metis-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62" y="4072650"/>
            <a:ext cx="802075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22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3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668329"/>
            <a:ext cx="8478301" cy="1709463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Problem 3: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1CA6B02-4A4E-442C-844B-DB28C4FA0EA1}"/>
              </a:ext>
            </a:extLst>
          </p:cNvPr>
          <p:cNvSpPr txBox="1"/>
          <p:nvPr/>
        </p:nvSpPr>
        <p:spPr>
          <a:xfrm>
            <a:off x="488180" y="2043606"/>
            <a:ext cx="814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classroom of 23 people, what is the probability that at least two people have the same birthday?  Assume 365 days in the calendar.</a:t>
            </a:r>
          </a:p>
        </p:txBody>
      </p:sp>
    </p:spTree>
    <p:extLst>
      <p:ext uri="{BB962C8B-B14F-4D97-AF65-F5344CB8AC3E}">
        <p14:creationId xmlns:p14="http://schemas.microsoft.com/office/powerpoint/2010/main" val="3368792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3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045588"/>
            <a:ext cx="8478301" cy="3785128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Solution 3: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/>
              <p:nvPr/>
            </p:nvSpPr>
            <p:spPr>
              <a:xfrm>
                <a:off x="488180" y="1759827"/>
                <a:ext cx="8145681" cy="93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Different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Birthdays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365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365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364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365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363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365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…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343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365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=0.4927</m:t>
                      </m:r>
                    </m:oMath>
                  </m:oMathPara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at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least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2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Birthday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1−</m:t>
                      </m:r>
                      <m:r>
                        <a:rPr lang="en-CA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Different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Birthdays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=1−0.4927=0.5072</m:t>
                      </m:r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1759827"/>
                <a:ext cx="8145681" cy="932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A8F04F9-2E2D-473F-963D-84307BAAF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2420442"/>
              </p:ext>
            </p:extLst>
          </p:nvPr>
        </p:nvGraphicFramePr>
        <p:xfrm>
          <a:off x="1105893" y="2571750"/>
          <a:ext cx="7210425" cy="2258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6585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4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668329"/>
            <a:ext cx="8478301" cy="1709463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Problem 4: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/>
              <p:nvPr/>
            </p:nvSpPr>
            <p:spPr>
              <a:xfrm>
                <a:off x="488180" y="2043606"/>
                <a:ext cx="814568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survey determined the following probabilities for a  group of students: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(at least play piano) = 0.3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(at least play guitar) = 0.2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(play piano and guitar) = 0.1</a:t>
                </a:r>
              </a:p>
              <a:p>
                <a:endParaRPr lang="en-US" dirty="0"/>
              </a:p>
              <a:p>
                <a:r>
                  <a:rPr lang="en-US" dirty="0"/>
                  <a:t>Find the probability that a student plays guitar, given that they play piano.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2043606"/>
                <a:ext cx="8145681" cy="1815882"/>
              </a:xfrm>
              <a:prstGeom prst="rect">
                <a:avLst/>
              </a:prstGeom>
              <a:blipFill>
                <a:blip r:embed="rId4"/>
                <a:stretch>
                  <a:fillRect l="-225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8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4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668329"/>
            <a:ext cx="8478301" cy="3170366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Solution 4: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/>
              <p:nvPr/>
            </p:nvSpPr>
            <p:spPr>
              <a:xfrm>
                <a:off x="488180" y="2264326"/>
                <a:ext cx="8145681" cy="1402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(at least play piano) = 0.3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(at least play guitar) = 0.2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(play piano and guitar) = 0.1</a:t>
                </a:r>
              </a:p>
              <a:p>
                <a:endParaRPr lang="en-US" dirty="0">
                  <a:ea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G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CA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P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G</m:t>
                              </m:r>
                            </m:e>
                          </m:d>
                        </m:num>
                        <m:den>
                          <m:r>
                            <a:rPr lang="en-CA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P</m:t>
                              </m:r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0.1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0.3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=0.33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2264326"/>
                <a:ext cx="8145681" cy="1402692"/>
              </a:xfrm>
              <a:prstGeom prst="rect">
                <a:avLst/>
              </a:prstGeom>
              <a:blipFill>
                <a:blip r:embed="rId4"/>
                <a:stretch>
                  <a:fillRect t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7D16D07-C3AB-45F2-82FA-523871D85B45}"/>
              </a:ext>
            </a:extLst>
          </p:cNvPr>
          <p:cNvSpPr/>
          <p:nvPr/>
        </p:nvSpPr>
        <p:spPr>
          <a:xfrm>
            <a:off x="4729658" y="2444324"/>
            <a:ext cx="3860892" cy="2052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B9DFBE-F3FB-40D7-8940-3711D18D1836}"/>
              </a:ext>
            </a:extLst>
          </p:cNvPr>
          <p:cNvSpPr/>
          <p:nvPr/>
        </p:nvSpPr>
        <p:spPr>
          <a:xfrm>
            <a:off x="4880088" y="2624877"/>
            <a:ext cx="1797660" cy="16847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FFB57D-9745-456C-BEF9-8C8692FCF6DB}"/>
              </a:ext>
            </a:extLst>
          </p:cNvPr>
          <p:cNvSpPr/>
          <p:nvPr/>
        </p:nvSpPr>
        <p:spPr>
          <a:xfrm>
            <a:off x="5982125" y="2877130"/>
            <a:ext cx="1561675" cy="1432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D3F8-484D-4408-B40D-82162247E3A2}"/>
              </a:ext>
            </a:extLst>
          </p:cNvPr>
          <p:cNvSpPr txBox="1"/>
          <p:nvPr/>
        </p:nvSpPr>
        <p:spPr>
          <a:xfrm>
            <a:off x="4648284" y="2180353"/>
            <a:ext cx="29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C6A54-50B0-4346-B51D-D3629C202717}"/>
              </a:ext>
            </a:extLst>
          </p:cNvPr>
          <p:cNvSpPr txBox="1"/>
          <p:nvPr/>
        </p:nvSpPr>
        <p:spPr>
          <a:xfrm>
            <a:off x="5812443" y="2983246"/>
            <a:ext cx="101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Piano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EB049-67CC-46A0-B0EF-65DCEE9EB604}"/>
              </a:ext>
            </a:extLst>
          </p:cNvPr>
          <p:cNvSpPr txBox="1"/>
          <p:nvPr/>
        </p:nvSpPr>
        <p:spPr>
          <a:xfrm>
            <a:off x="6229687" y="3618141"/>
            <a:ext cx="101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Guitar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8DC58-ACB0-4701-9923-A959DBC54864}"/>
              </a:ext>
            </a:extLst>
          </p:cNvPr>
          <p:cNvSpPr txBox="1"/>
          <p:nvPr/>
        </p:nvSpPr>
        <p:spPr>
          <a:xfrm>
            <a:off x="4770050" y="2569353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BCDDE-A589-4676-86FD-EFBAA37B66DF}"/>
              </a:ext>
            </a:extLst>
          </p:cNvPr>
          <p:cNvSpPr txBox="1"/>
          <p:nvPr/>
        </p:nvSpPr>
        <p:spPr>
          <a:xfrm>
            <a:off x="5574071" y="3316893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BD122-091C-4E45-9434-D671A4C5CDAB}"/>
              </a:ext>
            </a:extLst>
          </p:cNvPr>
          <p:cNvSpPr txBox="1"/>
          <p:nvPr/>
        </p:nvSpPr>
        <p:spPr>
          <a:xfrm>
            <a:off x="6205825" y="3344966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B83D7F-AE45-43D9-AF26-2CB9C18CFE6C}"/>
              </a:ext>
            </a:extLst>
          </p:cNvPr>
          <p:cNvSpPr txBox="1"/>
          <p:nvPr/>
        </p:nvSpPr>
        <p:spPr>
          <a:xfrm>
            <a:off x="7084251" y="3333283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90992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5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668328"/>
            <a:ext cx="8478301" cy="2994883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Problem 5: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/>
              <p:nvPr/>
            </p:nvSpPr>
            <p:spPr>
              <a:xfrm>
                <a:off x="488180" y="2209145"/>
                <a:ext cx="814568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ice cream shop noticed the following: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(only chocolate) = 0.3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(only vanilla) = 0.1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(chocolate and vanilla) = 0.4</a:t>
                </a:r>
              </a:p>
              <a:p>
                <a:endParaRPr lang="en-US" dirty="0"/>
              </a:p>
              <a:p>
                <a:r>
                  <a:rPr lang="en-US" dirty="0"/>
                  <a:t>What is the probability that a random person ordered chocolate given that they ordered vanilla?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2209145"/>
                <a:ext cx="8145681" cy="2246769"/>
              </a:xfrm>
              <a:prstGeom prst="rect">
                <a:avLst/>
              </a:prstGeom>
              <a:blipFill>
                <a:blip r:embed="rId4"/>
                <a:stretch>
                  <a:fillRect l="-225" t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2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3A9ED9"/>
                </a:solidFill>
                <a:ea typeface="Proxima Nova"/>
                <a:cs typeface="Proxima Nova"/>
                <a:sym typeface="Proxima Nova"/>
              </a:rPr>
              <a:t>Problem 5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A4AB042-D735-4E63-AD5A-65D620E16B7A}"/>
              </a:ext>
            </a:extLst>
          </p:cNvPr>
          <p:cNvGrpSpPr/>
          <p:nvPr/>
        </p:nvGrpSpPr>
        <p:grpSpPr>
          <a:xfrm>
            <a:off x="311699" y="1668328"/>
            <a:ext cx="8478301" cy="2994883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14386BBA-D610-4EE9-9E97-B2C966D0626C}"/>
                </a:ext>
              </a:extLst>
            </p:cNvPr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ame Side Corner Rectangle 16">
              <a:extLst>
                <a:ext uri="{FF2B5EF4-FFF2-40B4-BE49-F238E27FC236}">
                  <a16:creationId xmlns:a16="http://schemas.microsoft.com/office/drawing/2014/main" id="{7680B3D7-529C-41C3-954D-F1A8B449A6EF}"/>
                </a:ext>
              </a:extLst>
            </p:cNvPr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Problem 5: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/>
              <p:nvPr/>
            </p:nvSpPr>
            <p:spPr>
              <a:xfrm>
                <a:off x="488180" y="2209145"/>
                <a:ext cx="8145681" cy="2479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ice cream shop noticed the following: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(only chocolate) = 0.3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(only vanilla) = 0.1</a:t>
                </a:r>
              </a:p>
              <a:p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CV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CA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</m:oMath>
                </a14:m>
                <a:r>
                  <a:rPr lang="en-US" dirty="0"/>
                  <a:t>(chocolate and vanilla) = 0.4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CV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V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CV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V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∪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V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0.4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0.5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=0.8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CA6B02-4A4E-442C-844B-DB28C4FA0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0" y="2209145"/>
                <a:ext cx="8145681" cy="2479910"/>
              </a:xfrm>
              <a:prstGeom prst="rect">
                <a:avLst/>
              </a:prstGeom>
              <a:blipFill>
                <a:blip r:embed="rId4"/>
                <a:stretch>
                  <a:fillRect l="-225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5051698-D620-4920-9CE5-5F1E8202CFFD}"/>
              </a:ext>
            </a:extLst>
          </p:cNvPr>
          <p:cNvSpPr/>
          <p:nvPr/>
        </p:nvSpPr>
        <p:spPr>
          <a:xfrm>
            <a:off x="4729658" y="2389144"/>
            <a:ext cx="3860892" cy="2052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23431B-3C11-4915-B08A-8164A3B8B366}"/>
              </a:ext>
            </a:extLst>
          </p:cNvPr>
          <p:cNvSpPr/>
          <p:nvPr/>
        </p:nvSpPr>
        <p:spPr>
          <a:xfrm>
            <a:off x="4880088" y="2569697"/>
            <a:ext cx="1797660" cy="16847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0B9A8-0D0B-4AEA-BAF8-6CAC7E5BD8B6}"/>
              </a:ext>
            </a:extLst>
          </p:cNvPr>
          <p:cNvSpPr/>
          <p:nvPr/>
        </p:nvSpPr>
        <p:spPr>
          <a:xfrm>
            <a:off x="5982125" y="2821950"/>
            <a:ext cx="1561675" cy="1432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3DB7B-174D-441A-A51C-8DFAD867BC8B}"/>
              </a:ext>
            </a:extLst>
          </p:cNvPr>
          <p:cNvSpPr txBox="1"/>
          <p:nvPr/>
        </p:nvSpPr>
        <p:spPr>
          <a:xfrm>
            <a:off x="4648284" y="2125173"/>
            <a:ext cx="29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8FF54-0123-4946-B53C-5C12857A1670}"/>
              </a:ext>
            </a:extLst>
          </p:cNvPr>
          <p:cNvSpPr txBox="1"/>
          <p:nvPr/>
        </p:nvSpPr>
        <p:spPr>
          <a:xfrm>
            <a:off x="4770050" y="2514173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00844-8AC1-493A-B2CC-5D506A3F996C}"/>
              </a:ext>
            </a:extLst>
          </p:cNvPr>
          <p:cNvSpPr txBox="1"/>
          <p:nvPr/>
        </p:nvSpPr>
        <p:spPr>
          <a:xfrm>
            <a:off x="5574071" y="3261713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8FF4E-148D-4A3D-B791-0157902AF266}"/>
              </a:ext>
            </a:extLst>
          </p:cNvPr>
          <p:cNvSpPr txBox="1"/>
          <p:nvPr/>
        </p:nvSpPr>
        <p:spPr>
          <a:xfrm>
            <a:off x="6154440" y="3289786"/>
            <a:ext cx="45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FBA189-B490-4F90-AEAE-7D6DB9FA75A6}"/>
              </a:ext>
            </a:extLst>
          </p:cNvPr>
          <p:cNvSpPr txBox="1"/>
          <p:nvPr/>
        </p:nvSpPr>
        <p:spPr>
          <a:xfrm>
            <a:off x="7084251" y="3278103"/>
            <a:ext cx="29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054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9ED9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 descr="METIS-BLACK.png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b="1" dirty="0">
                <a:latin typeface="+mj-lt"/>
                <a:ea typeface="Proxima Nova"/>
                <a:cs typeface="Proxima Nova"/>
                <a:sym typeface="Proxima Nova"/>
              </a:rPr>
              <a:t>QUESTIONS?</a:t>
            </a:r>
          </a:p>
        </p:txBody>
      </p:sp>
      <p:cxnSp>
        <p:nvCxnSpPr>
          <p:cNvPr id="276" name="Shape 276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7" name="Shape 277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1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Lecture Overview: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84"/>
          <p:cNvSpPr txBox="1">
            <a:spLocks noGrp="1"/>
          </p:cNvSpPr>
          <p:nvPr>
            <p:ph type="body" idx="1"/>
          </p:nvPr>
        </p:nvSpPr>
        <p:spPr>
          <a:xfrm>
            <a:off x="318598" y="1109676"/>
            <a:ext cx="8520600" cy="35899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>
              <a:spcAft>
                <a:spcPts val="0"/>
              </a:spcAft>
              <a:buClr>
                <a:srgbClr val="434343"/>
              </a:buClr>
            </a:pPr>
            <a:r>
              <a:rPr lang="en-US" sz="2000" dirty="0">
                <a:solidFill>
                  <a:srgbClr val="434343"/>
                </a:solidFill>
                <a:ea typeface="Proxima Nova"/>
                <a:cs typeface="Proxima Nova"/>
                <a:sym typeface="Proxima Nova"/>
              </a:rPr>
              <a:t>Goals of the lecture:</a:t>
            </a:r>
          </a:p>
          <a:p>
            <a:pPr marL="533400" lvl="0" indent="-457200">
              <a:spcAft>
                <a:spcPts val="0"/>
              </a:spcAft>
              <a:buClr>
                <a:srgbClr val="434343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Differentiate between Discrete and Continuous Random Variables </a:t>
            </a:r>
          </a:p>
          <a:p>
            <a:pPr marL="533400" lvl="0" indent="-457200">
              <a:spcAft>
                <a:spcPts val="0"/>
              </a:spcAft>
              <a:buClr>
                <a:srgbClr val="434343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Understand the Probability Mass and Density Function, Cumulative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12523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5F8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 descr="METIS-BLACK.png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699" y="1679501"/>
            <a:ext cx="8520600" cy="122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5400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Random Variables</a:t>
            </a:r>
            <a:endParaRPr lang="en" sz="5400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" name="Shape 6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65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6" name="Shape 66" descr="metis-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62" y="4072650"/>
            <a:ext cx="802075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9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Discrete Random Variables 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448347" y="1062108"/>
            <a:ext cx="8231263" cy="2008351"/>
            <a:chOff x="521848" y="1927622"/>
            <a:chExt cx="8114098" cy="1054020"/>
          </a:xfrm>
        </p:grpSpPr>
        <p:sp>
          <p:nvSpPr>
            <p:cNvPr id="29" name="Rounded Rectangle 28"/>
            <p:cNvSpPr/>
            <p:nvPr/>
          </p:nvSpPr>
          <p:spPr>
            <a:xfrm>
              <a:off x="521849" y="1967562"/>
              <a:ext cx="8114097" cy="1014080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>
              <a:off x="521848" y="1927622"/>
              <a:ext cx="8114097" cy="158544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Definition: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1041" y="1543731"/>
            <a:ext cx="802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434343"/>
              </a:buClr>
            </a:pPr>
            <a:r>
              <a:rPr lang="en-CA" sz="12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7141" y="1443789"/>
                <a:ext cx="799859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Discrete Random Variables </a:t>
                </a:r>
                <a:r>
                  <a:rPr lang="en-US" dirty="0"/>
                  <a:t>are a specific type of Random Variable that can only take on finite number of values. All of the examples we have seen so far are cases of Discrete Random Variables </a:t>
                </a:r>
              </a:p>
              <a:p>
                <a:endParaRPr lang="en-US" b="1" dirty="0"/>
              </a:p>
              <a:p>
                <a:r>
                  <a:rPr lang="en-US" dirty="0"/>
                  <a:t>If we define the set of possible values for a Random Variable and find them to be a set of discrete points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this is an example of a Discrete Random Variable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1" y="1443789"/>
                <a:ext cx="7998594" cy="1169551"/>
              </a:xfrm>
              <a:prstGeom prst="rect">
                <a:avLst/>
              </a:prstGeom>
              <a:blipFill rotWithShape="0">
                <a:blip r:embed="rId4"/>
                <a:stretch>
                  <a:fillRect l="-229" t="-1042" r="-83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70807" y="3170401"/>
            <a:ext cx="8231262" cy="1699600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1270535" y="3099334"/>
              <a:ext cx="7122694" cy="287048"/>
            </a:xfrm>
            <a:prstGeom prst="round2Same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Example 1: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68C2FC-769C-4C39-841A-89CB530ECC0F}"/>
              </a:ext>
            </a:extLst>
          </p:cNvPr>
          <p:cNvSpPr txBox="1"/>
          <p:nvPr/>
        </p:nvSpPr>
        <p:spPr>
          <a:xfrm>
            <a:off x="567891" y="3625029"/>
            <a:ext cx="79448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Deck of cards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CBC0DD-7259-4C4A-B987-466E11225EAD}"/>
              </a:ext>
            </a:extLst>
          </p:cNvPr>
          <p:cNvSpPr/>
          <p:nvPr/>
        </p:nvSpPr>
        <p:spPr>
          <a:xfrm>
            <a:off x="643016" y="3670498"/>
            <a:ext cx="163629" cy="201732"/>
          </a:xfrm>
          <a:prstGeom prst="ellipse">
            <a:avLst/>
          </a:prstGeom>
          <a:solidFill>
            <a:srgbClr val="3A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605D79-1E49-476F-A24B-737CEA751590}"/>
              </a:ext>
            </a:extLst>
          </p:cNvPr>
          <p:cNvSpPr/>
          <p:nvPr/>
        </p:nvSpPr>
        <p:spPr>
          <a:xfrm>
            <a:off x="643016" y="3915302"/>
            <a:ext cx="163629" cy="201732"/>
          </a:xfrm>
          <a:prstGeom prst="ellipse">
            <a:avLst/>
          </a:prstGeom>
          <a:solidFill>
            <a:srgbClr val="3A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E2DBB2-0999-42E2-AA75-9D990AF2461C}"/>
              </a:ext>
            </a:extLst>
          </p:cNvPr>
          <p:cNvSpPr/>
          <p:nvPr/>
        </p:nvSpPr>
        <p:spPr>
          <a:xfrm>
            <a:off x="643016" y="4160105"/>
            <a:ext cx="163629" cy="201732"/>
          </a:xfrm>
          <a:prstGeom prst="ellipse">
            <a:avLst/>
          </a:prstGeom>
          <a:solidFill>
            <a:srgbClr val="3A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45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Continuous Random Variables 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448347" y="1062108"/>
            <a:ext cx="8231263" cy="1380107"/>
            <a:chOff x="521848" y="1927622"/>
            <a:chExt cx="8114098" cy="1054020"/>
          </a:xfrm>
        </p:grpSpPr>
        <p:sp>
          <p:nvSpPr>
            <p:cNvPr id="29" name="Rounded Rectangle 28"/>
            <p:cNvSpPr/>
            <p:nvPr/>
          </p:nvSpPr>
          <p:spPr>
            <a:xfrm>
              <a:off x="521849" y="1967562"/>
              <a:ext cx="8114097" cy="1014080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>
              <a:off x="521848" y="1927622"/>
              <a:ext cx="8114097" cy="225152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Definition: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1041" y="1543731"/>
            <a:ext cx="802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434343"/>
              </a:buClr>
            </a:pPr>
            <a:r>
              <a:rPr lang="en-CA" sz="12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7141" y="1443789"/>
                <a:ext cx="79985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Continuous Random Variables </a:t>
                </a:r>
                <a:r>
                  <a:rPr lang="en-US" dirty="0"/>
                  <a:t>are a specific type of Random Variable that can take on infinitely many values over a continuous range</a:t>
                </a:r>
                <a:r>
                  <a:rPr lang="en-US" b="1" dirty="0"/>
                  <a:t>. </a:t>
                </a:r>
                <a:r>
                  <a:rPr lang="en-US" dirty="0"/>
                  <a:t>Unlike Discrete Random Variables, the probability of any given value for a Continuous Random Variables is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ℙ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1" y="1443789"/>
                <a:ext cx="7998594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229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44724" y="2607217"/>
            <a:ext cx="8231262" cy="2315601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1270535" y="3099334"/>
              <a:ext cx="7122694" cy="275177"/>
            </a:xfrm>
            <a:prstGeom prst="round2Same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Example 2: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C2DFA6-A969-4AB0-A3DB-FAAF919EF69E}"/>
              </a:ext>
            </a:extLst>
          </p:cNvPr>
          <p:cNvSpPr txBox="1"/>
          <p:nvPr/>
        </p:nvSpPr>
        <p:spPr>
          <a:xfrm>
            <a:off x="567891" y="3159943"/>
            <a:ext cx="79448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Temperature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732361-909E-4F02-A54C-16928F826869}"/>
              </a:ext>
            </a:extLst>
          </p:cNvPr>
          <p:cNvSpPr/>
          <p:nvPr/>
        </p:nvSpPr>
        <p:spPr>
          <a:xfrm>
            <a:off x="643016" y="3205412"/>
            <a:ext cx="163629" cy="201732"/>
          </a:xfrm>
          <a:prstGeom prst="ellipse">
            <a:avLst/>
          </a:prstGeom>
          <a:solidFill>
            <a:srgbClr val="3A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8FCD4-FEB9-4BDF-A5C4-7C895E5F5E03}"/>
              </a:ext>
            </a:extLst>
          </p:cNvPr>
          <p:cNvSpPr/>
          <p:nvPr/>
        </p:nvSpPr>
        <p:spPr>
          <a:xfrm>
            <a:off x="643016" y="3450216"/>
            <a:ext cx="163629" cy="201732"/>
          </a:xfrm>
          <a:prstGeom prst="ellipse">
            <a:avLst/>
          </a:prstGeom>
          <a:solidFill>
            <a:srgbClr val="3A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366467-9BD7-407A-99EA-59ABD1B7ED82}"/>
              </a:ext>
            </a:extLst>
          </p:cNvPr>
          <p:cNvSpPr/>
          <p:nvPr/>
        </p:nvSpPr>
        <p:spPr>
          <a:xfrm>
            <a:off x="643016" y="3695019"/>
            <a:ext cx="163629" cy="201732"/>
          </a:xfrm>
          <a:prstGeom prst="ellipse">
            <a:avLst/>
          </a:prstGeom>
          <a:solidFill>
            <a:srgbClr val="3A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654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6606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Probability Mass Functions 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448347" y="1062109"/>
            <a:ext cx="8231263" cy="1777344"/>
            <a:chOff x="521848" y="1927622"/>
            <a:chExt cx="8114098" cy="1054020"/>
          </a:xfrm>
        </p:grpSpPr>
        <p:sp>
          <p:nvSpPr>
            <p:cNvPr id="29" name="Rounded Rectangle 28"/>
            <p:cNvSpPr/>
            <p:nvPr/>
          </p:nvSpPr>
          <p:spPr>
            <a:xfrm>
              <a:off x="521849" y="1967562"/>
              <a:ext cx="8114097" cy="1014080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>
              <a:off x="521848" y="1927622"/>
              <a:ext cx="8114097" cy="158544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Definition: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1041" y="1543731"/>
            <a:ext cx="802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434343"/>
              </a:buClr>
            </a:pPr>
            <a:r>
              <a:rPr lang="en-CA" sz="1200" dirty="0">
                <a:solidFill>
                  <a:schemeClr val="bg1"/>
                </a:solidFill>
                <a:ea typeface="Proxima Nova"/>
                <a:cs typeface="Proxima Nova"/>
                <a:sym typeface="Proxima Nov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7141" y="1443789"/>
                <a:ext cx="7998594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PMF </a:t>
                </a:r>
                <a:r>
                  <a:rPr lang="en-CA" dirty="0"/>
                  <a:t>is a function for discrete random variables that indicates that the probability of an event is exactly equal to some value</a:t>
                </a:r>
              </a:p>
              <a:p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CA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ℙ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r>
                        <a:rPr lang="en-CA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r>
                        <a:rPr lang="en-CA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{ </m:t>
                      </m:r>
                      <m:r>
                        <a:rPr lang="en-CA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CA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CA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1" y="1443789"/>
                <a:ext cx="7998594" cy="1046440"/>
              </a:xfrm>
              <a:prstGeom prst="rect">
                <a:avLst/>
              </a:prstGeom>
              <a:blipFill>
                <a:blip r:embed="rId4"/>
                <a:stretch>
                  <a:fillRect l="-229" t="-1163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4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Cumulative Distribution Function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/>
          <p:cNvGrpSpPr/>
          <p:nvPr/>
        </p:nvGrpSpPr>
        <p:grpSpPr>
          <a:xfrm>
            <a:off x="354000" y="1048726"/>
            <a:ext cx="8436000" cy="2569451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ound Same Side Corner Rectangle 33"/>
            <p:cNvSpPr/>
            <p:nvPr/>
          </p:nvSpPr>
          <p:spPr>
            <a:xfrm>
              <a:off x="1270535" y="3099334"/>
              <a:ext cx="7122694" cy="299742"/>
            </a:xfrm>
            <a:prstGeom prst="round2SameRect">
              <a:avLst/>
            </a:prstGeom>
            <a:solidFill>
              <a:srgbClr val="3A9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Definition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88181" y="1530001"/>
                <a:ext cx="7772520" cy="2230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We can contrast the Probability Mass Function with a Cumulative Distribution Function (or just “Distribution Function”). The Cumulative Distribution Function is developed by summing probabilities in the Probability Mass Function in a cumulative fashion. In general, the formula for the CDF of a Random Variable X is: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sSubPr>
                        <m:e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𝐹</m:t>
                          </m:r>
                        </m:e>
                        <m:sub>
                          <m: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0" lang="en-CA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dPr>
                        <m:e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𝑥</m:t>
                          </m:r>
                        </m:e>
                      </m:d>
                      <m:r>
                        <a:rPr kumimoji="0" lang="en-CA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r>
                        <a:rPr kumimoji="0" lang="en-CA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charset="0"/>
                          <a:ea typeface="Proxima Nova"/>
                          <a:cs typeface="Proxima Nova"/>
                          <a:sym typeface="Proxima Nova"/>
                        </a:rPr>
                        <m:t> </m:t>
                      </m:r>
                      <m:r>
                        <a:rPr kumimoji="0" lang="en-CA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Proxima Nova"/>
                        </a:rPr>
                        <m:t>ℙ</m:t>
                      </m:r>
                      <m:d>
                        <m:dPr>
                          <m:ctrlP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</m:ctrlPr>
                        </m:dPr>
                        <m:e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  <m:t>𝑋</m:t>
                          </m:r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  <m:t> ≤ </m:t>
                          </m:r>
                          <m:r>
                            <a:rPr kumimoji="0" lang="en-CA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  <m:t>𝑥</m:t>
                          </m:r>
                        </m:e>
                      </m:d>
                      <m:r>
                        <a:rPr lang="en-CA" sz="2000" i="1">
                          <a:solidFill>
                            <a:schemeClr val="bg1"/>
                          </a:solidFill>
                          <a:latin typeface="Cambria Math" charset="0"/>
                          <a:ea typeface="Proxima Nova"/>
                          <a:cs typeface="Proxima Nova"/>
                          <a:sym typeface="Proxima Nov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Proxima Nova"/>
                              <a:cs typeface="Proxima Nova"/>
                              <a:sym typeface="Proxima Nov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𝑖</m:t>
                          </m:r>
                          <m:r>
                            <a:rPr lang="en-CA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=0</m:t>
                          </m:r>
                        </m:sub>
                        <m:sup>
                          <m:r>
                            <a:rPr lang="en-CA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Proxima Nova"/>
                              <a:cs typeface="Proxima Nova"/>
                              <a:sym typeface="Proxima Nova"/>
                            </a:rPr>
                            <m:t>𝑗</m:t>
                          </m:r>
                        </m:sup>
                        <m:e>
                          <m:r>
                            <a:rPr lang="en-CA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Proxima Nova"/>
                            </a:rPr>
                            <m:t>ℙ</m:t>
                          </m:r>
                          <m:d>
                            <m:dPr>
                              <m:ctrlP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  <a:sym typeface="Proxima Nova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Proxima Nova"/>
                                </a:rPr>
                                <m:t>𝑋</m:t>
                              </m:r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Proxima Nova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Proxima Nov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Proxima Nova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1" y="1530001"/>
                <a:ext cx="7772520" cy="2230675"/>
              </a:xfrm>
              <a:prstGeom prst="rect">
                <a:avLst/>
              </a:prstGeom>
              <a:blipFill>
                <a:blip r:embed="rId4"/>
                <a:stretch>
                  <a:fillRect l="-235"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82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354000" y="949400"/>
            <a:ext cx="8436000" cy="0"/>
          </a:xfrm>
          <a:prstGeom prst="straightConnector1">
            <a:avLst/>
          </a:prstGeom>
          <a:noFill/>
          <a:ln w="19050" cap="flat" cmpd="sng">
            <a:solidFill>
              <a:srgbClr val="3A9E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78023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3A9ED9"/>
                </a:solidFill>
                <a:latin typeface="+mj-lt"/>
                <a:ea typeface="Proxima Nova"/>
                <a:cs typeface="Proxima Nova"/>
                <a:sym typeface="Proxima Nova"/>
              </a:rPr>
              <a:t>PMF and CMF</a:t>
            </a:r>
            <a:endParaRPr lang="en" b="1" dirty="0">
              <a:solidFill>
                <a:srgbClr val="3A9ED9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Shape 87" descr="metis-mini.png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512774" y="3047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/>
          <p:cNvGrpSpPr/>
          <p:nvPr/>
        </p:nvGrpSpPr>
        <p:grpSpPr>
          <a:xfrm>
            <a:off x="354000" y="1048727"/>
            <a:ext cx="8436000" cy="3614489"/>
            <a:chOff x="1270535" y="3099334"/>
            <a:chExt cx="7122694" cy="1600271"/>
          </a:xfrm>
          <a:solidFill>
            <a:schemeClr val="tx1">
              <a:lumMod val="9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270535" y="3099335"/>
              <a:ext cx="7122694" cy="16002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 Same Side Corner Rectangle 33"/>
            <p:cNvSpPr/>
            <p:nvPr/>
          </p:nvSpPr>
          <p:spPr>
            <a:xfrm>
              <a:off x="1270535" y="3099334"/>
              <a:ext cx="7122694" cy="239245"/>
            </a:xfrm>
            <a:prstGeom prst="round2Same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Example 3: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68930" y="1828384"/>
            <a:ext cx="7772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PMF and CDF of the sum of two dies</a:t>
            </a:r>
          </a:p>
          <a:p>
            <a:endParaRPr lang="en-CA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66BA6E3-B5ED-4EEC-ADC3-C2B94165A9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271039"/>
              </p:ext>
            </p:extLst>
          </p:nvPr>
        </p:nvGraphicFramePr>
        <p:xfrm>
          <a:off x="768477" y="2116091"/>
          <a:ext cx="3810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67D1685-BC80-4E81-B00B-E6CC99855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973949"/>
              </p:ext>
            </p:extLst>
          </p:nvPr>
        </p:nvGraphicFramePr>
        <p:xfrm>
          <a:off x="4566401" y="2113939"/>
          <a:ext cx="3810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60384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13176</TotalTime>
  <Words>1006</Words>
  <Application>Microsoft Macintosh PowerPoint</Application>
  <PresentationFormat>On-screen Show (16:9)</PresentationFormat>
  <Paragraphs>166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simple-dark-2</vt:lpstr>
      <vt:lpstr>1_simple-dark-2</vt:lpstr>
      <vt:lpstr>Lesson 4: Random Variables</vt:lpstr>
      <vt:lpstr>Introduction</vt:lpstr>
      <vt:lpstr>Lecture Overview:</vt:lpstr>
      <vt:lpstr>Random Variables</vt:lpstr>
      <vt:lpstr>Discrete Random Variables </vt:lpstr>
      <vt:lpstr>Continuous Random Variables </vt:lpstr>
      <vt:lpstr>Probability Mass Functions </vt:lpstr>
      <vt:lpstr>Cumulative Distribution Function</vt:lpstr>
      <vt:lpstr>PMF and CMF</vt:lpstr>
      <vt:lpstr>Problem 1</vt:lpstr>
      <vt:lpstr>Problem 1</vt:lpstr>
      <vt:lpstr>Probability Density Functions </vt:lpstr>
      <vt:lpstr>Cumulative Distribution Functions </vt:lpstr>
      <vt:lpstr>Continuous RV and Distribution Functions </vt:lpstr>
      <vt:lpstr>Problem 2</vt:lpstr>
      <vt:lpstr>Problem 2</vt:lpstr>
      <vt:lpstr>Common Discrete Distributions</vt:lpstr>
      <vt:lpstr>Discrete Distributions</vt:lpstr>
      <vt:lpstr>Common Continuous Distributions</vt:lpstr>
      <vt:lpstr>Continuous Distributions</vt:lpstr>
      <vt:lpstr>More Problems</vt:lpstr>
      <vt:lpstr>Problem 3</vt:lpstr>
      <vt:lpstr>Problem 3</vt:lpstr>
      <vt:lpstr>Problem 4</vt:lpstr>
      <vt:lpstr>Problem 4</vt:lpstr>
      <vt:lpstr>Problem 5</vt:lpstr>
      <vt:lpstr>Problem 5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DECK TITLE</dc:title>
  <cp:lastModifiedBy>Microsoft Office User</cp:lastModifiedBy>
  <cp:revision>365</cp:revision>
  <cp:lastPrinted>2018-05-26T20:03:44Z</cp:lastPrinted>
  <dcterms:modified xsi:type="dcterms:W3CDTF">2019-12-15T19:11:27Z</dcterms:modified>
</cp:coreProperties>
</file>